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20"/>
  </p:notesMasterIdLst>
  <p:sldIdLst>
    <p:sldId id="256" r:id="rId2"/>
    <p:sldId id="258" r:id="rId3"/>
    <p:sldId id="295" r:id="rId4"/>
    <p:sldId id="296" r:id="rId5"/>
    <p:sldId id="293" r:id="rId6"/>
    <p:sldId id="260" r:id="rId7"/>
    <p:sldId id="301" r:id="rId8"/>
    <p:sldId id="292" r:id="rId9"/>
    <p:sldId id="300" r:id="rId10"/>
    <p:sldId id="270" r:id="rId11"/>
    <p:sldId id="298" r:id="rId12"/>
    <p:sldId id="299" r:id="rId13"/>
    <p:sldId id="302" r:id="rId14"/>
    <p:sldId id="281" r:id="rId15"/>
    <p:sldId id="282" r:id="rId16"/>
    <p:sldId id="283" r:id="rId17"/>
    <p:sldId id="294" r:id="rId18"/>
    <p:sldId id="278"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1" d="100"/>
          <a:sy n="71"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1664F-1DA0-40F1-A7F9-033EEEAC70E4}" type="datetimeFigureOut">
              <a:rPr lang="es-CO" smtClean="0"/>
              <a:t>11/03/2025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DA95F-91E4-4C90-A03F-635F57E548CD}" type="slidenum">
              <a:rPr lang="es-CO" smtClean="0"/>
              <a:t>‹Nº›</a:t>
            </a:fld>
            <a:endParaRPr lang="es-CO"/>
          </a:p>
        </p:txBody>
      </p:sp>
    </p:spTree>
    <p:extLst>
      <p:ext uri="{BB962C8B-B14F-4D97-AF65-F5344CB8AC3E}">
        <p14:creationId xmlns:p14="http://schemas.microsoft.com/office/powerpoint/2010/main" val="2389398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DFDA95F-91E4-4C90-A03F-635F57E548CD}" type="slidenum">
              <a:rPr lang="es-CO" smtClean="0"/>
              <a:t>1</a:t>
            </a:fld>
            <a:endParaRPr lang="es-CO"/>
          </a:p>
        </p:txBody>
      </p:sp>
    </p:spTree>
    <p:extLst>
      <p:ext uri="{BB962C8B-B14F-4D97-AF65-F5344CB8AC3E}">
        <p14:creationId xmlns:p14="http://schemas.microsoft.com/office/powerpoint/2010/main" val="2515878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D0E556C-F0DA-45C9-BF76-59EAB713A6EE}" type="datetimeFigureOut">
              <a:rPr lang="es-CO" smtClean="0"/>
              <a:t>11/03/2025</a:t>
            </a:fld>
            <a:endParaRPr lang="es-CO"/>
          </a:p>
        </p:txBody>
      </p:sp>
      <p:sp>
        <p:nvSpPr>
          <p:cNvPr id="5" name="Footer Placeholder 4"/>
          <p:cNvSpPr>
            <a:spLocks noGrp="1"/>
          </p:cNvSpPr>
          <p:nvPr>
            <p:ph type="ftr" sz="quarter" idx="11"/>
          </p:nvPr>
        </p:nvSpPr>
        <p:spPr>
          <a:xfrm>
            <a:off x="2692397" y="5037663"/>
            <a:ext cx="5214635" cy="279400"/>
          </a:xfrm>
        </p:spPr>
        <p:txBody>
          <a:bodyPr/>
          <a:lstStyle/>
          <a:p>
            <a:endParaRPr lang="es-CO"/>
          </a:p>
        </p:txBody>
      </p:sp>
      <p:sp>
        <p:nvSpPr>
          <p:cNvPr id="6" name="Slide Number Placeholder 5"/>
          <p:cNvSpPr>
            <a:spLocks noGrp="1"/>
          </p:cNvSpPr>
          <p:nvPr>
            <p:ph type="sldNum" sz="quarter" idx="12"/>
          </p:nvPr>
        </p:nvSpPr>
        <p:spPr>
          <a:xfrm>
            <a:off x="8956900" y="5037663"/>
            <a:ext cx="551167" cy="279400"/>
          </a:xfrm>
        </p:spPr>
        <p:txBody>
          <a:bodyPr/>
          <a:lstStyle/>
          <a:p>
            <a:fld id="{3C1A8981-A758-4644-9263-23B05D2AF8D9}" type="slidenum">
              <a:rPr lang="es-CO" smtClean="0"/>
              <a:t>‹Nº›</a:t>
            </a:fld>
            <a:endParaRPr lang="es-C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1379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D0E556C-F0DA-45C9-BF76-59EAB713A6EE}" type="datetimeFigureOut">
              <a:rPr lang="es-CO" smtClean="0"/>
              <a:t>11/03/2025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C1A8981-A758-4644-9263-23B05D2AF8D9}" type="slidenum">
              <a:rPr lang="es-CO" smtClean="0"/>
              <a:t>‹Nº›</a:t>
            </a:fld>
            <a:endParaRPr lang="es-CO"/>
          </a:p>
        </p:txBody>
      </p:sp>
    </p:spTree>
    <p:extLst>
      <p:ext uri="{BB962C8B-B14F-4D97-AF65-F5344CB8AC3E}">
        <p14:creationId xmlns:p14="http://schemas.microsoft.com/office/powerpoint/2010/main" val="33028837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0E556C-F0DA-45C9-BF76-59EAB713A6EE}" type="datetimeFigureOut">
              <a:rPr lang="es-CO" smtClean="0"/>
              <a:t>11/03/2025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C1A8981-A758-4644-9263-23B05D2AF8D9}" type="slidenum">
              <a:rPr lang="es-CO" smtClean="0"/>
              <a:t>‹Nº›</a:t>
            </a:fld>
            <a:endParaRPr lang="es-C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8827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0E556C-F0DA-45C9-BF76-59EAB713A6EE}" type="datetimeFigureOut">
              <a:rPr lang="es-CO" smtClean="0"/>
              <a:t>11/03/2025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C1A8981-A758-4644-9263-23B05D2AF8D9}" type="slidenum">
              <a:rPr lang="es-CO" smtClean="0"/>
              <a:t>‹Nº›</a:t>
            </a:fld>
            <a:endParaRPr lang="es-C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9817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0E556C-F0DA-45C9-BF76-59EAB713A6EE}" type="datetimeFigureOut">
              <a:rPr lang="es-CO" smtClean="0"/>
              <a:t>11/03/2025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C1A8981-A758-4644-9263-23B05D2AF8D9}" type="slidenum">
              <a:rPr lang="es-CO" smtClean="0"/>
              <a:t>‹Nº›</a:t>
            </a:fld>
            <a:endParaRPr lang="es-CO"/>
          </a:p>
        </p:txBody>
      </p:sp>
    </p:spTree>
    <p:extLst>
      <p:ext uri="{BB962C8B-B14F-4D97-AF65-F5344CB8AC3E}">
        <p14:creationId xmlns:p14="http://schemas.microsoft.com/office/powerpoint/2010/main" val="12044075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0E556C-F0DA-45C9-BF76-59EAB713A6EE}" type="datetimeFigureOut">
              <a:rPr lang="es-CO" smtClean="0"/>
              <a:t>11/03/2025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C1A8981-A758-4644-9263-23B05D2AF8D9}" type="slidenum">
              <a:rPr lang="es-CO" smtClean="0"/>
              <a:t>‹Nº›</a:t>
            </a:fld>
            <a:endParaRPr lang="es-C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4249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0E556C-F0DA-45C9-BF76-59EAB713A6EE}" type="datetimeFigureOut">
              <a:rPr lang="es-CO" smtClean="0"/>
              <a:t>11/03/2025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C1A8981-A758-4644-9263-23B05D2AF8D9}" type="slidenum">
              <a:rPr lang="es-CO" smtClean="0"/>
              <a:t>‹Nº›</a:t>
            </a:fld>
            <a:endParaRPr lang="es-C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0741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0E556C-F0DA-45C9-BF76-59EAB713A6EE}" type="datetimeFigureOut">
              <a:rPr lang="es-CO" smtClean="0"/>
              <a:t>11/03/2025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C1A8981-A758-4644-9263-23B05D2AF8D9}" type="slidenum">
              <a:rPr lang="es-CO" smtClean="0"/>
              <a:t>‹Nº›</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5936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0E556C-F0DA-45C9-BF76-59EAB713A6EE}" type="datetimeFigureOut">
              <a:rPr lang="es-CO" smtClean="0"/>
              <a:t>11/03/2025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C1A8981-A758-4644-9263-23B05D2AF8D9}" type="slidenum">
              <a:rPr lang="es-CO" smtClean="0"/>
              <a:t>‹Nº›</a:t>
            </a:fld>
            <a:endParaRPr lang="es-C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055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0E556C-F0DA-45C9-BF76-59EAB713A6EE}" type="datetimeFigureOut">
              <a:rPr lang="es-CO" smtClean="0"/>
              <a:t>11/03/2025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C1A8981-A758-4644-9263-23B05D2AF8D9}" type="slidenum">
              <a:rPr lang="es-CO" smtClean="0"/>
              <a:t>‹Nº›</a:t>
            </a:fld>
            <a:endParaRPr lang="es-CO"/>
          </a:p>
        </p:txBody>
      </p:sp>
    </p:spTree>
    <p:extLst>
      <p:ext uri="{BB962C8B-B14F-4D97-AF65-F5344CB8AC3E}">
        <p14:creationId xmlns:p14="http://schemas.microsoft.com/office/powerpoint/2010/main" val="8073470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D0E556C-F0DA-45C9-BF76-59EAB713A6EE}" type="datetimeFigureOut">
              <a:rPr lang="es-CO" smtClean="0"/>
              <a:t>11/03/2025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C1A8981-A758-4644-9263-23B05D2AF8D9}" type="slidenum">
              <a:rPr lang="es-CO" smtClean="0"/>
              <a:t>‹Nº›</a:t>
            </a:fld>
            <a:endParaRPr lang="es-C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862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D0E556C-F0DA-45C9-BF76-59EAB713A6EE}" type="datetimeFigureOut">
              <a:rPr lang="es-CO" smtClean="0"/>
              <a:t>11/03/2025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C1A8981-A758-4644-9263-23B05D2AF8D9}" type="slidenum">
              <a:rPr lang="es-CO" smtClean="0"/>
              <a:t>‹Nº›</a:t>
            </a:fld>
            <a:endParaRPr lang="es-CO"/>
          </a:p>
        </p:txBody>
      </p:sp>
    </p:spTree>
    <p:extLst>
      <p:ext uri="{BB962C8B-B14F-4D97-AF65-F5344CB8AC3E}">
        <p14:creationId xmlns:p14="http://schemas.microsoft.com/office/powerpoint/2010/main" val="7693098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D0E556C-F0DA-45C9-BF76-59EAB713A6EE}" type="datetimeFigureOut">
              <a:rPr lang="es-CO" smtClean="0"/>
              <a:t>11/03/2025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C1A8981-A758-4644-9263-23B05D2AF8D9}" type="slidenum">
              <a:rPr lang="es-CO" smtClean="0"/>
              <a:t>‹Nº›</a:t>
            </a:fld>
            <a:endParaRPr lang="es-C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8459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D0E556C-F0DA-45C9-BF76-59EAB713A6EE}" type="datetimeFigureOut">
              <a:rPr lang="es-CO" smtClean="0"/>
              <a:t>11/03/2025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C1A8981-A758-4644-9263-23B05D2AF8D9}" type="slidenum">
              <a:rPr lang="es-CO" smtClean="0"/>
              <a:t>‹Nº›</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7887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E556C-F0DA-45C9-BF76-59EAB713A6EE}" type="datetimeFigureOut">
              <a:rPr lang="es-CO" smtClean="0"/>
              <a:t>11/03/2025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C1A8981-A758-4644-9263-23B05D2AF8D9}" type="slidenum">
              <a:rPr lang="es-CO" smtClean="0"/>
              <a:t>‹Nº›</a:t>
            </a:fld>
            <a:endParaRPr lang="es-CO"/>
          </a:p>
        </p:txBody>
      </p:sp>
    </p:spTree>
    <p:extLst>
      <p:ext uri="{BB962C8B-B14F-4D97-AF65-F5344CB8AC3E}">
        <p14:creationId xmlns:p14="http://schemas.microsoft.com/office/powerpoint/2010/main" val="16430458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D0E556C-F0DA-45C9-BF76-59EAB713A6EE}" type="datetimeFigureOut">
              <a:rPr lang="es-CO" smtClean="0"/>
              <a:t>11/03/2025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C1A8981-A758-4644-9263-23B05D2AF8D9}" type="slidenum">
              <a:rPr lang="es-CO" smtClean="0"/>
              <a:t>‹Nº›</a:t>
            </a:fld>
            <a:endParaRPr lang="es-C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351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D0E556C-F0DA-45C9-BF76-59EAB713A6EE}" type="datetimeFigureOut">
              <a:rPr lang="es-CO" smtClean="0"/>
              <a:t>11/03/2025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C1A8981-A758-4644-9263-23B05D2AF8D9}" type="slidenum">
              <a:rPr lang="es-CO" smtClean="0"/>
              <a:t>‹Nº›</a:t>
            </a:fld>
            <a:endParaRPr lang="es-CO"/>
          </a:p>
        </p:txBody>
      </p:sp>
    </p:spTree>
    <p:extLst>
      <p:ext uri="{BB962C8B-B14F-4D97-AF65-F5344CB8AC3E}">
        <p14:creationId xmlns:p14="http://schemas.microsoft.com/office/powerpoint/2010/main" val="942178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0E556C-F0DA-45C9-BF76-59EAB713A6EE}" type="datetimeFigureOut">
              <a:rPr lang="es-CO" smtClean="0"/>
              <a:t>11/03/2025</a:t>
            </a:fld>
            <a:endParaRPr lang="es-C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1A8981-A758-4644-9263-23B05D2AF8D9}" type="slidenum">
              <a:rPr lang="es-CO" smtClean="0"/>
              <a:t>‹Nº›</a:t>
            </a:fld>
            <a:endParaRPr lang="es-CO"/>
          </a:p>
        </p:txBody>
      </p:sp>
    </p:spTree>
    <p:extLst>
      <p:ext uri="{BB962C8B-B14F-4D97-AF65-F5344CB8AC3E}">
        <p14:creationId xmlns:p14="http://schemas.microsoft.com/office/powerpoint/2010/main" val="392679310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file:///C:\Users\HP\Desktop\2024\I.E.%20LA%20PLAYA\SED\RENDICI&#211;N%20DE%20CUENTAS%202024\FORMATO_202407_F01_AGR_LIBRO%20MAYOR%20Y%20BALANCE.pdf" TargetMode="External"/><Relationship Id="rId3" Type="http://schemas.openxmlformats.org/officeDocument/2006/relationships/hyperlink" Target="file:///C:\Users\HP\Desktop\2024\I.E.%20LA%20PLAYA\SED\RENDICI&#211;N%20DE%20CUENTAS%202024\FORMATO_202407_F01_AGR_ESTADO%20DE%20RESULTADOS.pdf" TargetMode="External"/><Relationship Id="rId7" Type="http://schemas.openxmlformats.org/officeDocument/2006/relationships/hyperlink" Target="file:///C:\Users\HP\Desktop\2024\I.E.%20LA%20PLAYA\SED\RENDICI&#211;N%20DE%20CUENTAS%202024\FORMATO_202407_F01_AGR_CERTIFICADO%20EE%20FF.pdf" TargetMode="External"/><Relationship Id="rId2" Type="http://schemas.openxmlformats.org/officeDocument/2006/relationships/hyperlink" Target="file:///C:\Users\HP\Desktop\2024\I.E.%20LA%20PLAYA\SED\RENDICI&#211;N%20DE%20CUENTAS%202024\FORMATO_202407_F01_AGR_ESTADO%20DE%20SITUACION%20FINANCIERA.pdf" TargetMode="External"/><Relationship Id="rId1" Type="http://schemas.openxmlformats.org/officeDocument/2006/relationships/slideLayout" Target="../slideLayouts/slideLayout2.xml"/><Relationship Id="rId6" Type="http://schemas.openxmlformats.org/officeDocument/2006/relationships/hyperlink" Target="file:///C:\Users\HP\Desktop\2024\I.E.%20LA%20PLAYA\SED\RENDICI&#211;N%20DE%20CUENTAS%202024\FORMATO_202407_F01_AGR_NOTAS%20A%20LOS%20EE%20FFF.pdf" TargetMode="External"/><Relationship Id="rId5" Type="http://schemas.openxmlformats.org/officeDocument/2006/relationships/hyperlink" Target="file:///C:\Users\HP\Desktop\2024\I.E.%20LA%20PLAYA\SED\RENDICI&#211;N%20DE%20CUENTAS%202024\FORMATO_202407_F01_AGR_FLUJO%20DE%20EFECTIVO.pdf" TargetMode="External"/><Relationship Id="rId4" Type="http://schemas.openxmlformats.org/officeDocument/2006/relationships/hyperlink" Target="file:///C:\Users\HP\Desktop\2024\I.E.%20LA%20PLAYA\SED\RENDICI&#211;N%20DE%20CUENTAS%202024\FORMATO_202407_F01_AGR_CAMBIOS%20EN%20EL%20PATRIMONIO.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C:\Users\HP\Desktop\2024\I.E.%20LA%20PLAYA\SED\RENDICI&#211;N%20DE%20CUENTAS%202024\RELACI&#211;N%20ANUAL%20DE%20PAGOS.xlsx" TargetMode="External"/><Relationship Id="rId2" Type="http://schemas.openxmlformats.org/officeDocument/2006/relationships/hyperlink" Target="file:///C:\Users\HP\Desktop\2024\I.E.%20LA%20PLAYA\SED\RENDICI&#211;N%20DE%20CUENTAS%202024\RELACION%20DE%20INGRESOS%20ANUAL.xlsx" TargetMode="External"/><Relationship Id="rId1" Type="http://schemas.openxmlformats.org/officeDocument/2006/relationships/slideLayout" Target="../slideLayouts/slideLayout2.xml"/><Relationship Id="rId5" Type="http://schemas.openxmlformats.org/officeDocument/2006/relationships/hyperlink" Target="file:///C:\Users\HP\Desktop\2024\I.E.%20LA%20PLAYA\SED\RENDICI&#211;N%20DE%20CUENTAS%202024\EJECUCI&#211;N%20DE%20GASTOS%20ANUAL.xlsx" TargetMode="External"/><Relationship Id="rId4" Type="http://schemas.openxmlformats.org/officeDocument/2006/relationships/hyperlink" Target="file:///C:\Users\HP\Desktop\2024\I.E.%20LA%20PLAYA\SED\RENDICI&#211;N%20DE%20CUENTAS%202024\EJECUCION%20ANUAL%20DE%20INGRESOS.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535723"/>
            <a:ext cx="6815669" cy="1850941"/>
          </a:xfrm>
        </p:spPr>
        <p:txBody>
          <a:bodyPr/>
          <a:lstStyle/>
          <a:p>
            <a:r>
              <a:rPr lang="es-CO" sz="3500" dirty="0">
                <a:solidFill>
                  <a:srgbClr val="00B050"/>
                </a:solidFill>
                <a:latin typeface="Bauhaus 93" panose="04030905020B02020C02" pitchFamily="82" charset="0"/>
              </a:rPr>
              <a:t>INSTITUCIÓN EDUCATIVA AGROECOLÓGICA LA PLAYA</a:t>
            </a:r>
          </a:p>
        </p:txBody>
      </p:sp>
      <p:sp>
        <p:nvSpPr>
          <p:cNvPr id="3" name="Subtítulo 2"/>
          <p:cNvSpPr>
            <a:spLocks noGrp="1"/>
          </p:cNvSpPr>
          <p:nvPr>
            <p:ph type="subTitle" idx="1"/>
          </p:nvPr>
        </p:nvSpPr>
        <p:spPr>
          <a:xfrm>
            <a:off x="2433712" y="3657595"/>
            <a:ext cx="7413674" cy="1725774"/>
          </a:xfrm>
        </p:spPr>
        <p:txBody>
          <a:bodyPr>
            <a:noAutofit/>
          </a:bodyPr>
          <a:lstStyle/>
          <a:p>
            <a:pPr>
              <a:spcBef>
                <a:spcPts val="0"/>
              </a:spcBef>
            </a:pPr>
            <a:r>
              <a:rPr lang="es-CO" sz="2500" dirty="0">
                <a:solidFill>
                  <a:srgbClr val="6666FF"/>
                </a:solidFill>
                <a:latin typeface="Bauhaus 93" panose="04030905020B02020C02" pitchFamily="82" charset="0"/>
              </a:rPr>
              <a:t>RENDICIÓN DE CUENTAS F.S.E. VIGENCIA 2024</a:t>
            </a:r>
          </a:p>
          <a:p>
            <a:pPr>
              <a:spcBef>
                <a:spcPts val="0"/>
              </a:spcBef>
            </a:pPr>
            <a:endParaRPr lang="es-CO" sz="2300" dirty="0">
              <a:latin typeface="Bauhaus 93" panose="04030905020B02020C02" pitchFamily="82" charset="0"/>
            </a:endParaRPr>
          </a:p>
          <a:p>
            <a:pPr>
              <a:spcBef>
                <a:spcPts val="0"/>
              </a:spcBef>
            </a:pPr>
            <a:r>
              <a:rPr lang="es-CO" sz="2300" dirty="0">
                <a:solidFill>
                  <a:srgbClr val="002060"/>
                </a:solidFill>
                <a:latin typeface="Bauhaus 93" panose="04030905020B02020C02" pitchFamily="82" charset="0"/>
              </a:rPr>
              <a:t>LENIS MOSQUERA MARQUINES</a:t>
            </a:r>
          </a:p>
          <a:p>
            <a:pPr>
              <a:spcBef>
                <a:spcPts val="0"/>
              </a:spcBef>
            </a:pPr>
            <a:r>
              <a:rPr lang="es-CO" sz="2300" dirty="0">
                <a:solidFill>
                  <a:srgbClr val="002060"/>
                </a:solidFill>
                <a:latin typeface="Bauhaus 93" panose="04030905020B02020C02" pitchFamily="82" charset="0"/>
              </a:rPr>
              <a:t>Rectora</a:t>
            </a:r>
          </a:p>
          <a:p>
            <a:endParaRPr lang="es-CO" sz="2300" dirty="0">
              <a:latin typeface="Bauhaus 93" panose="04030905020B02020C02" pitchFamily="82" charset="0"/>
            </a:endParaRPr>
          </a:p>
        </p:txBody>
      </p:sp>
      <p:sp>
        <p:nvSpPr>
          <p:cNvPr id="4" name="Recortar rectángulo de esquina diagonal 3"/>
          <p:cNvSpPr/>
          <p:nvPr/>
        </p:nvSpPr>
        <p:spPr>
          <a:xfrm>
            <a:off x="2278966" y="5894362"/>
            <a:ext cx="7568419" cy="773723"/>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800" dirty="0">
                <a:solidFill>
                  <a:schemeClr val="accent3">
                    <a:lumMod val="75000"/>
                  </a:schemeClr>
                </a:solidFill>
                <a:latin typeface="Arial Rounded MT Bold" panose="020F0704030504030204" pitchFamily="34" charset="0"/>
              </a:rPr>
              <a:t>B I E N V E N I D O S</a:t>
            </a:r>
          </a:p>
        </p:txBody>
      </p:sp>
    </p:spTree>
    <p:extLst>
      <p:ext uri="{BB962C8B-B14F-4D97-AF65-F5344CB8AC3E}">
        <p14:creationId xmlns:p14="http://schemas.microsoft.com/office/powerpoint/2010/main" val="41272080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635348" y="699247"/>
            <a:ext cx="7322234" cy="712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a:solidFill>
                  <a:schemeClr val="accent3">
                    <a:lumMod val="75000"/>
                  </a:schemeClr>
                </a:solidFill>
                <a:latin typeface="Arial Black" panose="020B0A04020102020204" pitchFamily="34" charset="0"/>
              </a:rPr>
              <a:t>INFORMACIÓN CONTABLE SALDOS CUENTAS BANCARIAS</a:t>
            </a:r>
          </a:p>
        </p:txBody>
      </p:sp>
      <p:pic>
        <p:nvPicPr>
          <p:cNvPr id="3" name="Imagen 2">
            <a:extLst>
              <a:ext uri="{FF2B5EF4-FFF2-40B4-BE49-F238E27FC236}">
                <a16:creationId xmlns:a16="http://schemas.microsoft.com/office/drawing/2014/main" id="{2CBB2B22-EBA7-1B78-41BC-990D4B079356}"/>
              </a:ext>
            </a:extLst>
          </p:cNvPr>
          <p:cNvPicPr>
            <a:picLocks noChangeAspect="1"/>
          </p:cNvPicPr>
          <p:nvPr/>
        </p:nvPicPr>
        <p:blipFill>
          <a:blip r:embed="rId2"/>
          <a:stretch>
            <a:fillRect/>
          </a:stretch>
        </p:blipFill>
        <p:spPr>
          <a:xfrm>
            <a:off x="864196" y="2147115"/>
            <a:ext cx="10463608" cy="1258001"/>
          </a:xfrm>
          <a:prstGeom prst="rect">
            <a:avLst/>
          </a:prstGeom>
        </p:spPr>
      </p:pic>
      <p:pic>
        <p:nvPicPr>
          <p:cNvPr id="4" name="Imagen 3">
            <a:extLst>
              <a:ext uri="{FF2B5EF4-FFF2-40B4-BE49-F238E27FC236}">
                <a16:creationId xmlns:a16="http://schemas.microsoft.com/office/drawing/2014/main" id="{ED780980-C998-293A-E84E-BC49B20376D2}"/>
              </a:ext>
            </a:extLst>
          </p:cNvPr>
          <p:cNvPicPr>
            <a:picLocks noChangeAspect="1"/>
          </p:cNvPicPr>
          <p:nvPr/>
        </p:nvPicPr>
        <p:blipFill>
          <a:blip r:embed="rId3"/>
          <a:stretch>
            <a:fillRect/>
          </a:stretch>
        </p:blipFill>
        <p:spPr>
          <a:xfrm>
            <a:off x="864196" y="3578598"/>
            <a:ext cx="10256522" cy="899273"/>
          </a:xfrm>
          <a:prstGeom prst="rect">
            <a:avLst/>
          </a:prstGeom>
        </p:spPr>
      </p:pic>
    </p:spTree>
    <p:extLst>
      <p:ext uri="{BB962C8B-B14F-4D97-AF65-F5344CB8AC3E}">
        <p14:creationId xmlns:p14="http://schemas.microsoft.com/office/powerpoint/2010/main" val="690386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FD53-9BDA-3E2B-4EEC-7F24D6E03154}"/>
            </a:ext>
          </a:extLst>
        </p:cNvPr>
        <p:cNvGrpSpPr/>
        <p:nvPr/>
      </p:nvGrpSpPr>
      <p:grpSpPr>
        <a:xfrm>
          <a:off x="0" y="0"/>
          <a:ext cx="0" cy="0"/>
          <a:chOff x="0" y="0"/>
          <a:chExt cx="0" cy="0"/>
        </a:xfrm>
      </p:grpSpPr>
      <p:sp>
        <p:nvSpPr>
          <p:cNvPr id="6" name="Rectángulo redondeado 5">
            <a:extLst>
              <a:ext uri="{FF2B5EF4-FFF2-40B4-BE49-F238E27FC236}">
                <a16:creationId xmlns:a16="http://schemas.microsoft.com/office/drawing/2014/main" id="{A69E13C7-CE3B-DB2B-2382-9D81C80F0F4E}"/>
              </a:ext>
            </a:extLst>
          </p:cNvPr>
          <p:cNvSpPr/>
          <p:nvPr/>
        </p:nvSpPr>
        <p:spPr>
          <a:xfrm>
            <a:off x="2635348" y="699247"/>
            <a:ext cx="7322234" cy="712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a:solidFill>
                  <a:schemeClr val="accent3">
                    <a:lumMod val="75000"/>
                  </a:schemeClr>
                </a:solidFill>
                <a:latin typeface="Arial Black" panose="020B0A04020102020204" pitchFamily="34" charset="0"/>
              </a:rPr>
              <a:t>INFORMACIÓN CONTABLE SALDOS CONTABLES</a:t>
            </a:r>
          </a:p>
        </p:txBody>
      </p:sp>
      <p:pic>
        <p:nvPicPr>
          <p:cNvPr id="2" name="Imagen 1">
            <a:extLst>
              <a:ext uri="{FF2B5EF4-FFF2-40B4-BE49-F238E27FC236}">
                <a16:creationId xmlns:a16="http://schemas.microsoft.com/office/drawing/2014/main" id="{3C763E97-6FA2-183C-A620-9B505A1519B9}"/>
              </a:ext>
            </a:extLst>
          </p:cNvPr>
          <p:cNvPicPr>
            <a:picLocks noChangeAspect="1"/>
          </p:cNvPicPr>
          <p:nvPr/>
        </p:nvPicPr>
        <p:blipFill>
          <a:blip r:embed="rId2"/>
          <a:stretch>
            <a:fillRect/>
          </a:stretch>
        </p:blipFill>
        <p:spPr>
          <a:xfrm>
            <a:off x="1040877" y="1411941"/>
            <a:ext cx="10110245" cy="4356847"/>
          </a:xfrm>
          <a:prstGeom prst="rect">
            <a:avLst/>
          </a:prstGeom>
        </p:spPr>
      </p:pic>
    </p:spTree>
    <p:extLst>
      <p:ext uri="{BB962C8B-B14F-4D97-AF65-F5344CB8AC3E}">
        <p14:creationId xmlns:p14="http://schemas.microsoft.com/office/powerpoint/2010/main" val="2436613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76B1B-B762-7B03-EA2E-BAE2D7B6C49A}"/>
            </a:ext>
          </a:extLst>
        </p:cNvPr>
        <p:cNvGrpSpPr/>
        <p:nvPr/>
      </p:nvGrpSpPr>
      <p:grpSpPr>
        <a:xfrm>
          <a:off x="0" y="0"/>
          <a:ext cx="0" cy="0"/>
          <a:chOff x="0" y="0"/>
          <a:chExt cx="0" cy="0"/>
        </a:xfrm>
      </p:grpSpPr>
      <p:sp>
        <p:nvSpPr>
          <p:cNvPr id="6" name="Rectángulo redondeado 5">
            <a:extLst>
              <a:ext uri="{FF2B5EF4-FFF2-40B4-BE49-F238E27FC236}">
                <a16:creationId xmlns:a16="http://schemas.microsoft.com/office/drawing/2014/main" id="{835E1291-0913-7906-60CD-45DD47EA97D8}"/>
              </a:ext>
            </a:extLst>
          </p:cNvPr>
          <p:cNvSpPr/>
          <p:nvPr/>
        </p:nvSpPr>
        <p:spPr>
          <a:xfrm>
            <a:off x="2635348" y="699247"/>
            <a:ext cx="7322234" cy="712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a:solidFill>
                  <a:schemeClr val="accent3">
                    <a:lumMod val="75000"/>
                  </a:schemeClr>
                </a:solidFill>
                <a:latin typeface="Arial Black" panose="020B0A04020102020204" pitchFamily="34" charset="0"/>
              </a:rPr>
              <a:t>ESTADOS FINANCIEROS DEL PERÍODO 1 DE ENERO AL 31 DE DICIEMBRE DE 2024</a:t>
            </a:r>
          </a:p>
        </p:txBody>
      </p:sp>
      <p:pic>
        <p:nvPicPr>
          <p:cNvPr id="3" name="Imagen 2">
            <a:extLst>
              <a:ext uri="{FF2B5EF4-FFF2-40B4-BE49-F238E27FC236}">
                <a16:creationId xmlns:a16="http://schemas.microsoft.com/office/drawing/2014/main" id="{1876CD9A-4869-8C52-7C73-3EFECB2183C3}"/>
              </a:ext>
            </a:extLst>
          </p:cNvPr>
          <p:cNvPicPr>
            <a:picLocks noChangeAspect="1"/>
          </p:cNvPicPr>
          <p:nvPr/>
        </p:nvPicPr>
        <p:blipFill>
          <a:blip r:embed="rId2"/>
          <a:stretch>
            <a:fillRect/>
          </a:stretch>
        </p:blipFill>
        <p:spPr>
          <a:xfrm>
            <a:off x="1117385" y="2393576"/>
            <a:ext cx="10358159" cy="2959474"/>
          </a:xfrm>
          <a:prstGeom prst="rect">
            <a:avLst/>
          </a:prstGeom>
        </p:spPr>
      </p:pic>
    </p:spTree>
    <p:extLst>
      <p:ext uri="{BB962C8B-B14F-4D97-AF65-F5344CB8AC3E}">
        <p14:creationId xmlns:p14="http://schemas.microsoft.com/office/powerpoint/2010/main" val="136206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87CA4-3A70-7169-B978-9D9AC8125E55}"/>
            </a:ext>
          </a:extLst>
        </p:cNvPr>
        <p:cNvGrpSpPr/>
        <p:nvPr/>
      </p:nvGrpSpPr>
      <p:grpSpPr>
        <a:xfrm>
          <a:off x="0" y="0"/>
          <a:ext cx="0" cy="0"/>
          <a:chOff x="0" y="0"/>
          <a:chExt cx="0" cy="0"/>
        </a:xfrm>
      </p:grpSpPr>
      <p:sp>
        <p:nvSpPr>
          <p:cNvPr id="6" name="Rectángulo redondeado 5">
            <a:extLst>
              <a:ext uri="{FF2B5EF4-FFF2-40B4-BE49-F238E27FC236}">
                <a16:creationId xmlns:a16="http://schemas.microsoft.com/office/drawing/2014/main" id="{3F3C8852-EF14-DC99-23BA-0D6E3DD9DAE0}"/>
              </a:ext>
            </a:extLst>
          </p:cNvPr>
          <p:cNvSpPr/>
          <p:nvPr/>
        </p:nvSpPr>
        <p:spPr>
          <a:xfrm>
            <a:off x="2635348" y="699247"/>
            <a:ext cx="7322234" cy="712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a:solidFill>
                  <a:schemeClr val="accent3">
                    <a:lumMod val="75000"/>
                  </a:schemeClr>
                </a:solidFill>
                <a:latin typeface="Arial Black" panose="020B0A04020102020204" pitchFamily="34" charset="0"/>
              </a:rPr>
              <a:t>ESTADOS FINANCIEROS DEL PERÍODO 1 DE ENERO AL 31 DE DICIEMBRE DE 2024</a:t>
            </a:r>
          </a:p>
        </p:txBody>
      </p:sp>
      <p:graphicFrame>
        <p:nvGraphicFramePr>
          <p:cNvPr id="4" name="Tabla 3">
            <a:extLst>
              <a:ext uri="{FF2B5EF4-FFF2-40B4-BE49-F238E27FC236}">
                <a16:creationId xmlns:a16="http://schemas.microsoft.com/office/drawing/2014/main" id="{6048DED1-C89C-FD2E-7C07-FC9130CEFC68}"/>
              </a:ext>
            </a:extLst>
          </p:cNvPr>
          <p:cNvGraphicFramePr>
            <a:graphicFrameLocks noGrp="1"/>
          </p:cNvGraphicFramePr>
          <p:nvPr>
            <p:extLst>
              <p:ext uri="{D42A27DB-BD31-4B8C-83A1-F6EECF244321}">
                <p14:modId xmlns:p14="http://schemas.microsoft.com/office/powerpoint/2010/main" val="329711386"/>
              </p:ext>
            </p:extLst>
          </p:nvPr>
        </p:nvGraphicFramePr>
        <p:xfrm>
          <a:off x="1021603" y="1707776"/>
          <a:ext cx="10148794" cy="4213083"/>
        </p:xfrm>
        <a:graphic>
          <a:graphicData uri="http://schemas.openxmlformats.org/drawingml/2006/table">
            <a:tbl>
              <a:tblPr>
                <a:tableStyleId>{5C22544A-7EE6-4342-B048-85BDC9FD1C3A}</a:tableStyleId>
              </a:tblPr>
              <a:tblGrid>
                <a:gridCol w="4610747">
                  <a:extLst>
                    <a:ext uri="{9D8B030D-6E8A-4147-A177-3AD203B41FA5}">
                      <a16:colId xmlns:a16="http://schemas.microsoft.com/office/drawing/2014/main" val="1954090373"/>
                    </a:ext>
                  </a:extLst>
                </a:gridCol>
                <a:gridCol w="5538047">
                  <a:extLst>
                    <a:ext uri="{9D8B030D-6E8A-4147-A177-3AD203B41FA5}">
                      <a16:colId xmlns:a16="http://schemas.microsoft.com/office/drawing/2014/main" val="1129431944"/>
                    </a:ext>
                  </a:extLst>
                </a:gridCol>
              </a:tblGrid>
              <a:tr h="305928">
                <a:tc>
                  <a:txBody>
                    <a:bodyPr/>
                    <a:lstStyle/>
                    <a:p>
                      <a:pPr algn="ctr" fontAlgn="b"/>
                      <a:r>
                        <a:rPr lang="es-CO" sz="1800" u="none" strike="noStrike" dirty="0">
                          <a:solidFill>
                            <a:srgbClr val="002060"/>
                          </a:solidFill>
                          <a:effectLst/>
                        </a:rPr>
                        <a:t>NOMBRE</a:t>
                      </a:r>
                      <a:endParaRPr lang="es-CO" sz="1800" b="1" i="0" u="none" strike="noStrike" dirty="0">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800" u="none" strike="noStrike">
                          <a:solidFill>
                            <a:srgbClr val="002060"/>
                          </a:solidFill>
                          <a:effectLst/>
                        </a:rPr>
                        <a:t>ARCHIVO</a:t>
                      </a:r>
                      <a:endParaRPr lang="es-CO" sz="1800" b="1" i="0" u="none" strike="noStrike">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881781"/>
                  </a:ext>
                </a:extLst>
              </a:tr>
              <a:tr h="553730">
                <a:tc>
                  <a:txBody>
                    <a:bodyPr/>
                    <a:lstStyle/>
                    <a:p>
                      <a:pPr algn="l" fontAlgn="b"/>
                      <a:r>
                        <a:rPr lang="es-CO" sz="1800" u="none" strike="noStrike" dirty="0">
                          <a:solidFill>
                            <a:srgbClr val="002060"/>
                          </a:solidFill>
                          <a:effectLst/>
                        </a:rPr>
                        <a:t>ESTADO DE SITUACIÓN FINANCIERA</a:t>
                      </a:r>
                      <a:endParaRPr lang="es-CO" sz="1800" b="0" i="0" u="none" strike="noStrike" dirty="0">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800" u="sng" strike="noStrike">
                          <a:solidFill>
                            <a:srgbClr val="002060"/>
                          </a:solidFill>
                          <a:effectLst/>
                          <a:hlinkClick r:id="rId2" action="ppaction://hlinkfile">
                            <a:extLst>
                              <a:ext uri="{A12FA001-AC4F-418D-AE19-62706E023703}">
                                <ahyp:hlinkClr xmlns:ahyp="http://schemas.microsoft.com/office/drawing/2018/hyperlinkcolor" val="tx"/>
                              </a:ext>
                            </a:extLst>
                          </a:hlinkClick>
                        </a:rPr>
                        <a:t>FORMATO_202407_F01_AGR_ESTADO DE SITUACION FINANCIERA.pdf</a:t>
                      </a:r>
                      <a:endParaRPr lang="es-MX" sz="1800" b="0" i="0" u="sng" strike="noStrike">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518627"/>
                  </a:ext>
                </a:extLst>
              </a:tr>
              <a:tr h="553730">
                <a:tc>
                  <a:txBody>
                    <a:bodyPr/>
                    <a:lstStyle/>
                    <a:p>
                      <a:pPr algn="l" fontAlgn="b"/>
                      <a:r>
                        <a:rPr lang="es-CO" sz="1800" u="none" strike="noStrike">
                          <a:solidFill>
                            <a:srgbClr val="002060"/>
                          </a:solidFill>
                          <a:effectLst/>
                        </a:rPr>
                        <a:t>ESTADO DE RESULTADOS</a:t>
                      </a:r>
                      <a:endParaRPr lang="es-CO" sz="1800" b="0" i="0" u="none" strike="noStrike">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CO" sz="1800" u="sng" strike="noStrike">
                          <a:solidFill>
                            <a:srgbClr val="002060"/>
                          </a:solidFill>
                          <a:effectLst/>
                          <a:hlinkClick r:id="rId3" action="ppaction://hlinkfile">
                            <a:extLst>
                              <a:ext uri="{A12FA001-AC4F-418D-AE19-62706E023703}">
                                <ahyp:hlinkClr xmlns:ahyp="http://schemas.microsoft.com/office/drawing/2018/hyperlinkcolor" val="tx"/>
                              </a:ext>
                            </a:extLst>
                          </a:hlinkClick>
                        </a:rPr>
                        <a:t>FORMATO_202407_F01_AGR_ESTADO DE RESULTADOS.pdf</a:t>
                      </a:r>
                      <a:endParaRPr lang="es-CO" sz="1800" b="0" i="0" u="sng" strike="noStrike">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626389"/>
                  </a:ext>
                </a:extLst>
              </a:tr>
              <a:tr h="553730">
                <a:tc>
                  <a:txBody>
                    <a:bodyPr/>
                    <a:lstStyle/>
                    <a:p>
                      <a:pPr algn="l" fontAlgn="b"/>
                      <a:r>
                        <a:rPr lang="es-CO" sz="1800" u="none" strike="noStrike" dirty="0">
                          <a:solidFill>
                            <a:srgbClr val="002060"/>
                          </a:solidFill>
                          <a:effectLst/>
                        </a:rPr>
                        <a:t>CAMBIOS EN EL PATRIMONIO</a:t>
                      </a:r>
                      <a:endParaRPr lang="es-CO" sz="1800" b="0" i="0" u="none" strike="noStrike" dirty="0">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800" u="sng" strike="noStrike">
                          <a:solidFill>
                            <a:srgbClr val="002060"/>
                          </a:solidFill>
                          <a:effectLst/>
                          <a:hlinkClick r:id="rId4" action="ppaction://hlinkfile">
                            <a:extLst>
                              <a:ext uri="{A12FA001-AC4F-418D-AE19-62706E023703}">
                                <ahyp:hlinkClr xmlns:ahyp="http://schemas.microsoft.com/office/drawing/2018/hyperlinkcolor" val="tx"/>
                              </a:ext>
                            </a:extLst>
                          </a:hlinkClick>
                        </a:rPr>
                        <a:t>FORMATO_202407_F01_AGR_CAMBIOS EN EL PATRIMONIO.pdf</a:t>
                      </a:r>
                      <a:endParaRPr lang="es-MX" sz="1800" b="0" i="0" u="sng" strike="noStrike">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047827"/>
                  </a:ext>
                </a:extLst>
              </a:tr>
              <a:tr h="553730">
                <a:tc>
                  <a:txBody>
                    <a:bodyPr/>
                    <a:lstStyle/>
                    <a:p>
                      <a:pPr algn="l" fontAlgn="b"/>
                      <a:r>
                        <a:rPr lang="es-CO" sz="1800" u="none" strike="noStrike">
                          <a:solidFill>
                            <a:srgbClr val="002060"/>
                          </a:solidFill>
                          <a:effectLst/>
                        </a:rPr>
                        <a:t>E. FLUJO DE EFECTIVO</a:t>
                      </a:r>
                      <a:endParaRPr lang="es-CO" sz="1800" b="0" i="0" u="none" strike="noStrike">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CO" sz="1800" u="sng" strike="noStrike" dirty="0">
                          <a:solidFill>
                            <a:srgbClr val="002060"/>
                          </a:solidFill>
                          <a:effectLst/>
                          <a:hlinkClick r:id="rId5" action="ppaction://hlinkfile">
                            <a:extLst>
                              <a:ext uri="{A12FA001-AC4F-418D-AE19-62706E023703}">
                                <ahyp:hlinkClr xmlns:ahyp="http://schemas.microsoft.com/office/drawing/2018/hyperlinkcolor" val="tx"/>
                              </a:ext>
                            </a:extLst>
                          </a:hlinkClick>
                        </a:rPr>
                        <a:t>FORMATO_202407_F01_AGR_FLUJO DE EFECTIVO.pdf</a:t>
                      </a:r>
                      <a:endParaRPr lang="es-CO" sz="1800" b="0" i="0" u="sng" strike="noStrike" dirty="0">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801039"/>
                  </a:ext>
                </a:extLst>
              </a:tr>
              <a:tr h="553730">
                <a:tc>
                  <a:txBody>
                    <a:bodyPr/>
                    <a:lstStyle/>
                    <a:p>
                      <a:pPr algn="l" fontAlgn="b"/>
                      <a:r>
                        <a:rPr lang="es-MX" sz="1800" u="none" strike="noStrike">
                          <a:solidFill>
                            <a:srgbClr val="002060"/>
                          </a:solidFill>
                          <a:effectLst/>
                        </a:rPr>
                        <a:t>NOTAS A LOS ESTADOS FINANCIEROS</a:t>
                      </a:r>
                      <a:endParaRPr lang="es-MX" sz="1800" b="0" i="0" u="none" strike="noStrike">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800" u="sng" strike="noStrike" dirty="0">
                          <a:solidFill>
                            <a:srgbClr val="002060"/>
                          </a:solidFill>
                          <a:effectLst/>
                          <a:hlinkClick r:id="rId6" action="ppaction://hlinkfile">
                            <a:extLst>
                              <a:ext uri="{A12FA001-AC4F-418D-AE19-62706E023703}">
                                <ahyp:hlinkClr xmlns:ahyp="http://schemas.microsoft.com/office/drawing/2018/hyperlinkcolor" val="tx"/>
                              </a:ext>
                            </a:extLst>
                          </a:hlinkClick>
                        </a:rPr>
                        <a:t>FORMATO_202407_F01_AGR_NOTAS A LOS EE FFF.pdf</a:t>
                      </a:r>
                      <a:endParaRPr lang="es-MX" sz="1800" b="0" i="0" u="sng" strike="noStrike" dirty="0">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58812"/>
                  </a:ext>
                </a:extLst>
              </a:tr>
              <a:tr h="553730">
                <a:tc>
                  <a:txBody>
                    <a:bodyPr/>
                    <a:lstStyle/>
                    <a:p>
                      <a:pPr algn="l" fontAlgn="b"/>
                      <a:r>
                        <a:rPr lang="es-CO" sz="1800" u="none" strike="noStrike">
                          <a:solidFill>
                            <a:srgbClr val="002060"/>
                          </a:solidFill>
                          <a:effectLst/>
                        </a:rPr>
                        <a:t>CERTIFICADO ESTADOS FINANCIEROS</a:t>
                      </a:r>
                      <a:endParaRPr lang="es-CO" sz="1800" b="0" i="0" u="none" strike="noStrike">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CO" sz="1800" u="sng" strike="noStrike" dirty="0">
                          <a:solidFill>
                            <a:srgbClr val="002060"/>
                          </a:solidFill>
                          <a:effectLst/>
                          <a:hlinkClick r:id="rId7" action="ppaction://hlinkfile">
                            <a:extLst>
                              <a:ext uri="{A12FA001-AC4F-418D-AE19-62706E023703}">
                                <ahyp:hlinkClr xmlns:ahyp="http://schemas.microsoft.com/office/drawing/2018/hyperlinkcolor" val="tx"/>
                              </a:ext>
                            </a:extLst>
                          </a:hlinkClick>
                        </a:rPr>
                        <a:t>FORMATO_202407_F01_AGR_CERTIFICADO EE FF.pdf</a:t>
                      </a:r>
                      <a:endParaRPr lang="es-CO" sz="1800" b="0" i="0" u="sng" strike="noStrike" dirty="0">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128511"/>
                  </a:ext>
                </a:extLst>
              </a:tr>
              <a:tr h="553730">
                <a:tc>
                  <a:txBody>
                    <a:bodyPr/>
                    <a:lstStyle/>
                    <a:p>
                      <a:pPr algn="l" fontAlgn="b"/>
                      <a:r>
                        <a:rPr lang="es-CO" sz="1800" u="none" strike="noStrike">
                          <a:solidFill>
                            <a:srgbClr val="002060"/>
                          </a:solidFill>
                          <a:effectLst/>
                        </a:rPr>
                        <a:t>LIBRO MAYOR Y BALANCE</a:t>
                      </a:r>
                      <a:endParaRPr lang="es-CO" sz="1800" b="0" i="0" u="none" strike="noStrike">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1800" u="sng" strike="noStrike" dirty="0">
                          <a:solidFill>
                            <a:srgbClr val="002060"/>
                          </a:solidFill>
                          <a:effectLst/>
                          <a:hlinkClick r:id="rId8" action="ppaction://hlinkfile">
                            <a:extLst>
                              <a:ext uri="{A12FA001-AC4F-418D-AE19-62706E023703}">
                                <ahyp:hlinkClr xmlns:ahyp="http://schemas.microsoft.com/office/drawing/2018/hyperlinkcolor" val="tx"/>
                              </a:ext>
                            </a:extLst>
                          </a:hlinkClick>
                        </a:rPr>
                        <a:t>FORMATO_202407_F01_AGR_LIBRO MAYOR Y BALANCE.pdf</a:t>
                      </a:r>
                      <a:endParaRPr lang="es-MX" sz="1800" b="0" i="0" u="sng" strike="noStrike" dirty="0">
                        <a:solidFill>
                          <a:srgbClr val="00206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1082177"/>
                  </a:ext>
                </a:extLst>
              </a:tr>
            </a:tbl>
          </a:graphicData>
        </a:graphic>
      </p:graphicFrame>
    </p:spTree>
    <p:extLst>
      <p:ext uri="{BB962C8B-B14F-4D97-AF65-F5344CB8AC3E}">
        <p14:creationId xmlns:p14="http://schemas.microsoft.com/office/powerpoint/2010/main" val="26192789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68638" y="520860"/>
            <a:ext cx="6713317" cy="954107"/>
          </a:xfrm>
          <a:prstGeom prst="rect">
            <a:avLst/>
          </a:prstGeom>
          <a:noFill/>
        </p:spPr>
        <p:txBody>
          <a:bodyPr wrap="square" rtlCol="0">
            <a:spAutoFit/>
          </a:bodyPr>
          <a:lstStyle/>
          <a:p>
            <a:pPr algn="ctr"/>
            <a:r>
              <a:rPr lang="es-CO" sz="2800" b="1" dirty="0">
                <a:latin typeface="Calibri" panose="020F0502020204030204" pitchFamily="34" charset="0"/>
                <a:cs typeface="Calibri" panose="020F0502020204030204" pitchFamily="34" charset="0"/>
              </a:rPr>
              <a:t>NATURALEZA JURIDICA DE LA INSTITUCIÓN Y MODELO CONTRACTUAL</a:t>
            </a:r>
          </a:p>
        </p:txBody>
      </p:sp>
      <p:sp>
        <p:nvSpPr>
          <p:cNvPr id="5" name="CuadroTexto 4"/>
          <p:cNvSpPr txBox="1"/>
          <p:nvPr/>
        </p:nvSpPr>
        <p:spPr>
          <a:xfrm>
            <a:off x="688694" y="1474967"/>
            <a:ext cx="10712370" cy="6524863"/>
          </a:xfrm>
          <a:prstGeom prst="rect">
            <a:avLst/>
          </a:prstGeom>
          <a:noFill/>
        </p:spPr>
        <p:txBody>
          <a:bodyPr wrap="square" rtlCol="0">
            <a:spAutoFit/>
          </a:bodyPr>
          <a:lstStyle/>
          <a:p>
            <a:pPr algn="just"/>
            <a:r>
              <a:rPr lang="es-CO" sz="2500" b="1" dirty="0">
                <a:solidFill>
                  <a:schemeClr val="accent3">
                    <a:lumMod val="50000"/>
                  </a:schemeClr>
                </a:solidFill>
                <a:latin typeface="Calibri" panose="020F0502020204030204" pitchFamily="34" charset="0"/>
                <a:cs typeface="Calibri" panose="020F0502020204030204" pitchFamily="34" charset="0"/>
              </a:rPr>
              <a:t>LA INSTITUCIÓN EDUCATIVA, es una institución educativa de carácter oficial perteneciente a la Secretaría de Educación del Departamento de Nariño.</a:t>
            </a:r>
          </a:p>
          <a:p>
            <a:pPr algn="just"/>
            <a:endParaRPr lang="es-CO" sz="2500" b="1" dirty="0">
              <a:solidFill>
                <a:schemeClr val="accent3">
                  <a:lumMod val="50000"/>
                </a:schemeClr>
              </a:solidFill>
              <a:latin typeface="Calibri" panose="020F0502020204030204" pitchFamily="34" charset="0"/>
              <a:cs typeface="Calibri" panose="020F0502020204030204" pitchFamily="34" charset="0"/>
            </a:endParaRPr>
          </a:p>
          <a:p>
            <a:pPr algn="just"/>
            <a:r>
              <a:rPr lang="es-CO" sz="2500" b="1" dirty="0">
                <a:solidFill>
                  <a:schemeClr val="accent3">
                    <a:lumMod val="50000"/>
                  </a:schemeClr>
                </a:solidFill>
                <a:latin typeface="Calibri" panose="020F0502020204030204" pitchFamily="34" charset="0"/>
                <a:cs typeface="Calibri" panose="020F0502020204030204" pitchFamily="34" charset="0"/>
              </a:rPr>
              <a:t>El modelo contractual de la Institución Educativa se encuentra soportado en los principios de la Constitución Política, la contratación estatal, la función pública,</a:t>
            </a:r>
            <a:r>
              <a:rPr lang="es-CO" sz="2800" dirty="0"/>
              <a:t> </a:t>
            </a:r>
            <a:r>
              <a:rPr lang="es-CO" sz="2500" b="1" dirty="0">
                <a:solidFill>
                  <a:schemeClr val="accent3">
                    <a:lumMod val="50000"/>
                  </a:schemeClr>
                </a:solidFill>
                <a:latin typeface="Calibri" panose="020F0502020204030204" pitchFamily="34" charset="0"/>
                <a:cs typeface="Calibri" panose="020F0502020204030204" pitchFamily="34" charset="0"/>
              </a:rPr>
              <a:t>Ley 715 de 2001, Decreto 4791 de 2008, Decreto 1075 de 2015; buscando que el resultado de las actividades desarrolladas con la aplicación del Modelo Contractual que incremente la optimización de los recursos y potencie las herramientas de vigilancia y control de la actividad contractual y administrativa, facilitando la participación de los diferentes actores contractuales.</a:t>
            </a:r>
          </a:p>
          <a:p>
            <a:pPr algn="just"/>
            <a:r>
              <a:rPr lang="es-CO" sz="2500" b="1" dirty="0">
                <a:solidFill>
                  <a:schemeClr val="accent3">
                    <a:lumMod val="50000"/>
                  </a:schemeClr>
                </a:solidFill>
                <a:latin typeface="Calibri" panose="020F0502020204030204" pitchFamily="34" charset="0"/>
                <a:cs typeface="Calibri" panose="020F0502020204030204" pitchFamily="34" charset="0"/>
              </a:rPr>
              <a:t>Contractualmente, la Institución Educativa aplica la modalidad de Régimen especial para los contratos cuyo valor no excede los 20 SMMLV.</a:t>
            </a:r>
          </a:p>
          <a:p>
            <a:pPr algn="just"/>
            <a:endParaRPr lang="es-CO" sz="2500" b="1" dirty="0">
              <a:solidFill>
                <a:schemeClr val="accent3">
                  <a:lumMod val="50000"/>
                </a:schemeClr>
              </a:solidFill>
              <a:latin typeface="Calibri" panose="020F0502020204030204" pitchFamily="34" charset="0"/>
              <a:cs typeface="Calibri" panose="020F0502020204030204" pitchFamily="34" charset="0"/>
            </a:endParaRPr>
          </a:p>
          <a:p>
            <a:endParaRPr lang="es-CO" dirty="0"/>
          </a:p>
          <a:p>
            <a:endParaRPr lang="es-CO" dirty="0"/>
          </a:p>
          <a:p>
            <a:endParaRPr lang="es-CO" dirty="0"/>
          </a:p>
          <a:p>
            <a:endParaRPr lang="es-CO" dirty="0"/>
          </a:p>
          <a:p>
            <a:endParaRPr lang="es-CO" dirty="0"/>
          </a:p>
        </p:txBody>
      </p:sp>
    </p:spTree>
    <p:extLst>
      <p:ext uri="{BB962C8B-B14F-4D97-AF65-F5344CB8AC3E}">
        <p14:creationId xmlns:p14="http://schemas.microsoft.com/office/powerpoint/2010/main" val="12843166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9104" y="1018572"/>
            <a:ext cx="9601196" cy="833377"/>
          </a:xfrm>
          <a:solidFill>
            <a:schemeClr val="accent6">
              <a:lumMod val="75000"/>
            </a:schemeClr>
          </a:solidFill>
        </p:spPr>
        <p:txBody>
          <a:bodyPr>
            <a:normAutofit/>
          </a:bodyPr>
          <a:lstStyle/>
          <a:p>
            <a:r>
              <a:rPr lang="es-CO" sz="2800" dirty="0">
                <a:latin typeface="Calibri" panose="020F0502020204030204" pitchFamily="34" charset="0"/>
                <a:cs typeface="Calibri" panose="020F0502020204030204" pitchFamily="34" charset="0"/>
              </a:rPr>
              <a:t>MODELO CONTRACTUAL I.E.</a:t>
            </a:r>
          </a:p>
        </p:txBody>
      </p:sp>
      <p:sp>
        <p:nvSpPr>
          <p:cNvPr id="3" name="Marcador de contenido 2"/>
          <p:cNvSpPr>
            <a:spLocks noGrp="1"/>
          </p:cNvSpPr>
          <p:nvPr>
            <p:ph idx="1"/>
          </p:nvPr>
        </p:nvSpPr>
        <p:spPr>
          <a:xfrm>
            <a:off x="1341700" y="2418036"/>
            <a:ext cx="9601196" cy="3318936"/>
          </a:xfrm>
        </p:spPr>
        <p:txBody>
          <a:bodyPr>
            <a:normAutofit/>
          </a:bodyPr>
          <a:lstStyle/>
          <a:p>
            <a:pPr marL="0" indent="0" algn="just">
              <a:buNone/>
            </a:pPr>
            <a:r>
              <a:rPr lang="es-CO" sz="2800" dirty="0">
                <a:latin typeface="Calibri" panose="020F0502020204030204" pitchFamily="34" charset="0"/>
                <a:cs typeface="Calibri" panose="020F0502020204030204" pitchFamily="34" charset="0"/>
              </a:rPr>
              <a:t>PARA LOS CONTRATOS CON VALORES SUPERIORES A 20 SMMLV SE DEBE APLICAR EL ESTATUTO GENERAL DE CONTRATACIÓN PÚBLICA CON TODAS SUS FORMALIDADES.</a:t>
            </a:r>
          </a:p>
        </p:txBody>
      </p:sp>
    </p:spTree>
    <p:extLst>
      <p:ext uri="{BB962C8B-B14F-4D97-AF65-F5344CB8AC3E}">
        <p14:creationId xmlns:p14="http://schemas.microsoft.com/office/powerpoint/2010/main" val="32503395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976" y="595766"/>
            <a:ext cx="9601196" cy="808031"/>
          </a:xfrm>
          <a:solidFill>
            <a:schemeClr val="accent6">
              <a:lumMod val="40000"/>
              <a:lumOff val="60000"/>
            </a:schemeClr>
          </a:solidFill>
        </p:spPr>
        <p:txBody>
          <a:bodyPr>
            <a:normAutofit/>
          </a:bodyPr>
          <a:lstStyle/>
          <a:p>
            <a:r>
              <a:rPr lang="es-CO" sz="2800" dirty="0">
                <a:latin typeface="Calibri" panose="020F0502020204030204" pitchFamily="34" charset="0"/>
                <a:cs typeface="Calibri" panose="020F0502020204030204" pitchFamily="34" charset="0"/>
              </a:rPr>
              <a:t>OBLIGACIONES TRIBUTARIAS</a:t>
            </a:r>
          </a:p>
        </p:txBody>
      </p:sp>
      <p:sp>
        <p:nvSpPr>
          <p:cNvPr id="3" name="Marcador de contenido 2"/>
          <p:cNvSpPr>
            <a:spLocks noGrp="1"/>
          </p:cNvSpPr>
          <p:nvPr>
            <p:ph idx="1"/>
          </p:nvPr>
        </p:nvSpPr>
        <p:spPr>
          <a:xfrm>
            <a:off x="1127976" y="1526622"/>
            <a:ext cx="9601196" cy="4140082"/>
          </a:xfrm>
        </p:spPr>
        <p:txBody>
          <a:bodyPr>
            <a:noAutofit/>
          </a:bodyPr>
          <a:lstStyle/>
          <a:p>
            <a:pPr algn="just"/>
            <a:r>
              <a:rPr lang="es-CO" sz="2700" dirty="0">
                <a:solidFill>
                  <a:schemeClr val="accent3">
                    <a:lumMod val="50000"/>
                  </a:schemeClr>
                </a:solidFill>
                <a:latin typeface="Calibri" panose="020F0502020204030204" pitchFamily="34" charset="0"/>
                <a:cs typeface="Calibri" panose="020F0502020204030204" pitchFamily="34" charset="0"/>
              </a:rPr>
              <a:t>Dependiendo del valor del contrato, objeto y valor, la Institución Educativa está en la obligación de aplicar retención en la fuente, retención por IVA a los contratistas, retención por impuesto de industria y comercio; éstas retenciones son declaradas y pagadas a la Dirección de Impuestos y Aduanas Nacionales – DIAN y al Municipio de Francisco Pizarro en lo correspondiente a </a:t>
            </a:r>
            <a:r>
              <a:rPr lang="es-CO" sz="2700" dirty="0" err="1">
                <a:solidFill>
                  <a:schemeClr val="accent3">
                    <a:lumMod val="50000"/>
                  </a:schemeClr>
                </a:solidFill>
                <a:latin typeface="Calibri" panose="020F0502020204030204" pitchFamily="34" charset="0"/>
                <a:cs typeface="Calibri" panose="020F0502020204030204" pitchFamily="34" charset="0"/>
              </a:rPr>
              <a:t>Ret</a:t>
            </a:r>
            <a:r>
              <a:rPr lang="es-CO" sz="2700" dirty="0">
                <a:solidFill>
                  <a:schemeClr val="accent3">
                    <a:lumMod val="50000"/>
                  </a:schemeClr>
                </a:solidFill>
                <a:latin typeface="Calibri" panose="020F0502020204030204" pitchFamily="34" charset="0"/>
                <a:cs typeface="Calibri" panose="020F0502020204030204" pitchFamily="34" charset="0"/>
              </a:rPr>
              <a:t>. ICA. El contratista debe tener en cuenta las obligaciones impositivas cuando presenta su propuesta a la Institución para que la ejecución del contrato no le implique pérdida.</a:t>
            </a:r>
          </a:p>
        </p:txBody>
      </p:sp>
    </p:spTree>
    <p:extLst>
      <p:ext uri="{BB962C8B-B14F-4D97-AF65-F5344CB8AC3E}">
        <p14:creationId xmlns:p14="http://schemas.microsoft.com/office/powerpoint/2010/main" val="11133721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CA90-3BCB-6534-F187-E64CE847417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CDCBA01-C1A3-6D62-D7B0-AFE9B73AD66A}"/>
              </a:ext>
            </a:extLst>
          </p:cNvPr>
          <p:cNvSpPr>
            <a:spLocks noGrp="1"/>
          </p:cNvSpPr>
          <p:nvPr>
            <p:ph type="title"/>
          </p:nvPr>
        </p:nvSpPr>
        <p:spPr>
          <a:xfrm>
            <a:off x="1127976" y="595766"/>
            <a:ext cx="9601196" cy="808031"/>
          </a:xfrm>
          <a:solidFill>
            <a:schemeClr val="accent6">
              <a:lumMod val="40000"/>
              <a:lumOff val="60000"/>
            </a:schemeClr>
          </a:solidFill>
        </p:spPr>
        <p:txBody>
          <a:bodyPr>
            <a:normAutofit/>
          </a:bodyPr>
          <a:lstStyle/>
          <a:p>
            <a:r>
              <a:rPr lang="es-CO" sz="2800" dirty="0">
                <a:latin typeface="Calibri" panose="020F0502020204030204" pitchFamily="34" charset="0"/>
                <a:cs typeface="Calibri" panose="020F0502020204030204" pitchFamily="34" charset="0"/>
              </a:rPr>
              <a:t>OBLIGACIONES TRIBUTARIAS</a:t>
            </a:r>
          </a:p>
        </p:txBody>
      </p:sp>
      <p:sp>
        <p:nvSpPr>
          <p:cNvPr id="3" name="Marcador de contenido 2">
            <a:extLst>
              <a:ext uri="{FF2B5EF4-FFF2-40B4-BE49-F238E27FC236}">
                <a16:creationId xmlns:a16="http://schemas.microsoft.com/office/drawing/2014/main" id="{3675A705-65D6-A2C7-5EED-B627B840E886}"/>
              </a:ext>
            </a:extLst>
          </p:cNvPr>
          <p:cNvSpPr>
            <a:spLocks noGrp="1"/>
          </p:cNvSpPr>
          <p:nvPr>
            <p:ph idx="1"/>
          </p:nvPr>
        </p:nvSpPr>
        <p:spPr>
          <a:xfrm>
            <a:off x="1127976" y="1526622"/>
            <a:ext cx="9601196" cy="4564896"/>
          </a:xfrm>
        </p:spPr>
        <p:txBody>
          <a:bodyPr>
            <a:noAutofit/>
          </a:bodyPr>
          <a:lstStyle/>
          <a:p>
            <a:pPr algn="just"/>
            <a:r>
              <a:rPr lang="es-CO" sz="2700" dirty="0">
                <a:solidFill>
                  <a:schemeClr val="accent3">
                    <a:lumMod val="50000"/>
                  </a:schemeClr>
                </a:solidFill>
                <a:latin typeface="Calibri" panose="020F0502020204030204" pitchFamily="34" charset="0"/>
                <a:cs typeface="Calibri" panose="020F0502020204030204" pitchFamily="34" charset="0"/>
              </a:rPr>
              <a:t>; los porcentajes  varían entre:</a:t>
            </a:r>
          </a:p>
          <a:p>
            <a:pPr algn="just"/>
            <a:endParaRPr lang="es-CO" sz="2700" dirty="0">
              <a:solidFill>
                <a:schemeClr val="accent3">
                  <a:lumMod val="50000"/>
                </a:schemeClr>
              </a:solidFill>
              <a:latin typeface="Calibri" panose="020F0502020204030204" pitchFamily="34" charset="0"/>
              <a:cs typeface="Calibri" panose="020F0502020204030204" pitchFamily="34" charset="0"/>
            </a:endParaRPr>
          </a:p>
          <a:p>
            <a:pPr marL="0" indent="0" algn="just">
              <a:buNone/>
            </a:pPr>
            <a:r>
              <a:rPr lang="es-CO" sz="2700" dirty="0">
                <a:solidFill>
                  <a:schemeClr val="accent3">
                    <a:lumMod val="50000"/>
                  </a:schemeClr>
                </a:solidFill>
                <a:latin typeface="Calibri" panose="020F0502020204030204" pitchFamily="34" charset="0"/>
                <a:cs typeface="Calibri" panose="020F0502020204030204" pitchFamily="34" charset="0"/>
              </a:rPr>
              <a:t>El 1%, 2.5%, 3.5%, 4%, 6%, 10%, 11%  para retención en la fuente.</a:t>
            </a:r>
          </a:p>
          <a:p>
            <a:pPr marL="0" indent="0" algn="just">
              <a:buNone/>
            </a:pPr>
            <a:r>
              <a:rPr lang="es-CO" sz="2700" dirty="0">
                <a:solidFill>
                  <a:schemeClr val="accent3">
                    <a:lumMod val="50000"/>
                  </a:schemeClr>
                </a:solidFill>
                <a:latin typeface="Calibri" panose="020F0502020204030204" pitchFamily="34" charset="0"/>
                <a:cs typeface="Calibri" panose="020F0502020204030204" pitchFamily="34" charset="0"/>
              </a:rPr>
              <a:t>El 15% sobre el valor de IVA facturado, para retenciones por IVA.    Pero en el entendido que el valor total del IVA lo asume la institución educativa como consumidor final, es decir se hablaría de un porcentaje de impuesto del 19% a la tarifa general.</a:t>
            </a:r>
          </a:p>
          <a:p>
            <a:pPr marL="0" indent="0" algn="just">
              <a:buNone/>
            </a:pPr>
            <a:r>
              <a:rPr lang="es-CO" sz="2700" dirty="0">
                <a:solidFill>
                  <a:schemeClr val="accent3">
                    <a:lumMod val="50000"/>
                  </a:schemeClr>
                </a:solidFill>
                <a:latin typeface="Calibri" panose="020F0502020204030204" pitchFamily="34" charset="0"/>
                <a:cs typeface="Calibri" panose="020F0502020204030204" pitchFamily="34" charset="0"/>
              </a:rPr>
              <a:t>El proveedor está obligado a comprar  estampillas a la Gobernación de Nariño, equivalente al 4,5% sobre el valor del contrato.</a:t>
            </a:r>
          </a:p>
        </p:txBody>
      </p:sp>
    </p:spTree>
    <p:extLst>
      <p:ext uri="{BB962C8B-B14F-4D97-AF65-F5344CB8AC3E}">
        <p14:creationId xmlns:p14="http://schemas.microsoft.com/office/powerpoint/2010/main" val="24911691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771335" y="2438400"/>
            <a:ext cx="6921305" cy="29635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6000" dirty="0">
                <a:solidFill>
                  <a:schemeClr val="accent3">
                    <a:lumMod val="75000"/>
                  </a:schemeClr>
                </a:solidFill>
                <a:latin typeface="Arial Black" panose="020B0A04020102020204" pitchFamily="34" charset="0"/>
              </a:rPr>
              <a:t>GRACIAS POR SU AMABLE ATENCIÓN</a:t>
            </a:r>
          </a:p>
        </p:txBody>
      </p:sp>
    </p:spTree>
    <p:extLst>
      <p:ext uri="{BB962C8B-B14F-4D97-AF65-F5344CB8AC3E}">
        <p14:creationId xmlns:p14="http://schemas.microsoft.com/office/powerpoint/2010/main" val="36815910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latin typeface="Arial Rounded MT Bold" panose="020F0704030504030204" pitchFamily="34" charset="0"/>
              </a:rPr>
              <a:t>PRINCIPIO DE PUBLICIDAD EN LA PLANEACION CONTRACTUAL</a:t>
            </a:r>
          </a:p>
        </p:txBody>
      </p:sp>
      <p:sp>
        <p:nvSpPr>
          <p:cNvPr id="3" name="Marcador de contenido 2"/>
          <p:cNvSpPr>
            <a:spLocks noGrp="1"/>
          </p:cNvSpPr>
          <p:nvPr>
            <p:ph idx="1"/>
          </p:nvPr>
        </p:nvSpPr>
        <p:spPr/>
        <p:txBody>
          <a:bodyPr/>
          <a:lstStyle/>
          <a:p>
            <a:pPr algn="just"/>
            <a:r>
              <a:rPr lang="es-CO" dirty="0">
                <a:latin typeface="Arial Rounded MT Bold" panose="020F0704030504030204" pitchFamily="34" charset="0"/>
              </a:rPr>
              <a:t>Conforme lo dispone el Decreto 1082 de 2015, el Plan Anual de Adquisiciones de la vigencia 2024 y sus respectivas actualizaciones fueron publicadas de manera oportuna en el SECOP II, como lo establece la Ley 2619 de 2022, la Institución Educativa publica sus procesos en </a:t>
            </a:r>
            <a:r>
              <a:rPr lang="es-CO" dirty="0" err="1">
                <a:latin typeface="Arial Rounded MT Bold" panose="020F0704030504030204" pitchFamily="34" charset="0"/>
              </a:rPr>
              <a:t>secop</a:t>
            </a:r>
            <a:r>
              <a:rPr lang="es-CO" dirty="0">
                <a:latin typeface="Arial Rounded MT Bold" panose="020F0704030504030204" pitchFamily="34" charset="0"/>
              </a:rPr>
              <a:t> II.</a:t>
            </a:r>
          </a:p>
          <a:p>
            <a:pPr algn="just"/>
            <a:r>
              <a:rPr lang="es-CO" dirty="0">
                <a:latin typeface="Arial Rounded MT Bold" panose="020F0704030504030204" pitchFamily="34" charset="0"/>
              </a:rPr>
              <a:t>Usuarios externos pueden constatar dicha información ingresando al portal de SECOP II en el rol de consultas.</a:t>
            </a:r>
          </a:p>
          <a:p>
            <a:pPr algn="just"/>
            <a:r>
              <a:rPr lang="es-CO" dirty="0">
                <a:latin typeface="Arial Rounded MT Bold" panose="020F0704030504030204" pitchFamily="34" charset="0"/>
              </a:rPr>
              <a:t>Se muestra el pantallazo del cumplimiento de la obligación.</a:t>
            </a:r>
          </a:p>
        </p:txBody>
      </p:sp>
    </p:spTree>
    <p:extLst>
      <p:ext uri="{BB962C8B-B14F-4D97-AF65-F5344CB8AC3E}">
        <p14:creationId xmlns:p14="http://schemas.microsoft.com/office/powerpoint/2010/main" val="4257339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E613-22DB-2A20-6C1F-62EFA839E0C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B98BF05-05C2-2AE3-58E5-05CE182F2AF3}"/>
              </a:ext>
            </a:extLst>
          </p:cNvPr>
          <p:cNvSpPr>
            <a:spLocks noGrp="1"/>
          </p:cNvSpPr>
          <p:nvPr>
            <p:ph type="title"/>
          </p:nvPr>
        </p:nvSpPr>
        <p:spPr>
          <a:xfrm>
            <a:off x="1295402" y="629766"/>
            <a:ext cx="9601196" cy="739092"/>
          </a:xfrm>
        </p:spPr>
        <p:txBody>
          <a:bodyPr>
            <a:normAutofit fontScale="90000"/>
          </a:bodyPr>
          <a:lstStyle/>
          <a:p>
            <a:r>
              <a:rPr lang="es-CO" sz="2500" dirty="0">
                <a:latin typeface="Arial Rounded MT Bold" panose="020F0704030504030204" pitchFamily="34" charset="0"/>
              </a:rPr>
              <a:t>PUBLICACIÓN PLAN ANUAL DE ADQUISICIONES VIGENCIA 2024</a:t>
            </a:r>
          </a:p>
        </p:txBody>
      </p:sp>
      <p:pic>
        <p:nvPicPr>
          <p:cNvPr id="4" name="Imagen 3">
            <a:extLst>
              <a:ext uri="{FF2B5EF4-FFF2-40B4-BE49-F238E27FC236}">
                <a16:creationId xmlns:a16="http://schemas.microsoft.com/office/drawing/2014/main" id="{33B4B324-2476-3482-C76A-7E5C9DA293E6}"/>
              </a:ext>
            </a:extLst>
          </p:cNvPr>
          <p:cNvPicPr>
            <a:picLocks noChangeAspect="1"/>
          </p:cNvPicPr>
          <p:nvPr/>
        </p:nvPicPr>
        <p:blipFill>
          <a:blip r:embed="rId2"/>
          <a:srcRect t="11157" r="1728" b="14100"/>
          <a:stretch/>
        </p:blipFill>
        <p:spPr>
          <a:xfrm>
            <a:off x="1272990" y="1748117"/>
            <a:ext cx="8928847" cy="3818060"/>
          </a:xfrm>
          <a:prstGeom prst="rect">
            <a:avLst/>
          </a:prstGeom>
        </p:spPr>
      </p:pic>
    </p:spTree>
    <p:extLst>
      <p:ext uri="{BB962C8B-B14F-4D97-AF65-F5344CB8AC3E}">
        <p14:creationId xmlns:p14="http://schemas.microsoft.com/office/powerpoint/2010/main" val="3979661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3D339-71EF-1136-D1DF-2004C327AB6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E65AF24-98E4-36A7-4768-53B1FC2CD0C2}"/>
              </a:ext>
            </a:extLst>
          </p:cNvPr>
          <p:cNvSpPr>
            <a:spLocks noGrp="1"/>
          </p:cNvSpPr>
          <p:nvPr>
            <p:ph type="title"/>
          </p:nvPr>
        </p:nvSpPr>
        <p:spPr>
          <a:xfrm>
            <a:off x="1295401" y="645956"/>
            <a:ext cx="8870575" cy="456703"/>
          </a:xfr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s-CO" sz="2800" dirty="0">
                <a:latin typeface="Arial Rounded MT Bold" panose="020F0704030504030204" pitchFamily="34" charset="0"/>
              </a:rPr>
              <a:t>INGRESOS 2024</a:t>
            </a:r>
          </a:p>
        </p:txBody>
      </p:sp>
      <p:pic>
        <p:nvPicPr>
          <p:cNvPr id="3" name="Imagen 2">
            <a:extLst>
              <a:ext uri="{FF2B5EF4-FFF2-40B4-BE49-F238E27FC236}">
                <a16:creationId xmlns:a16="http://schemas.microsoft.com/office/drawing/2014/main" id="{3CA41D5D-B3BD-701E-870E-44A5E37F1174}"/>
              </a:ext>
            </a:extLst>
          </p:cNvPr>
          <p:cNvPicPr>
            <a:picLocks noChangeAspect="1"/>
          </p:cNvPicPr>
          <p:nvPr/>
        </p:nvPicPr>
        <p:blipFill>
          <a:blip r:embed="rId2"/>
          <a:stretch>
            <a:fillRect/>
          </a:stretch>
        </p:blipFill>
        <p:spPr>
          <a:xfrm>
            <a:off x="1295400" y="1612526"/>
            <a:ext cx="8870575" cy="3962800"/>
          </a:xfrm>
          <a:prstGeom prst="rect">
            <a:avLst/>
          </a:prstGeom>
        </p:spPr>
      </p:pic>
    </p:spTree>
    <p:extLst>
      <p:ext uri="{BB962C8B-B14F-4D97-AF65-F5344CB8AC3E}">
        <p14:creationId xmlns:p14="http://schemas.microsoft.com/office/powerpoint/2010/main" val="2917506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825" y="594411"/>
            <a:ext cx="9601196" cy="925107"/>
          </a:xfr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s-CO" sz="2800" dirty="0">
                <a:latin typeface="Arial Rounded MT Bold" panose="020F0704030504030204" pitchFamily="34" charset="0"/>
              </a:rPr>
              <a:t>DISTRIBUCIÓN DE LOS INGRESOS EN LA EJECUCIÓN DE GASTOS Y COMPORTAMIENTO PRESUPUESTAL ANUAL</a:t>
            </a:r>
          </a:p>
        </p:txBody>
      </p:sp>
      <p:pic>
        <p:nvPicPr>
          <p:cNvPr id="3" name="Imagen 2">
            <a:extLst>
              <a:ext uri="{FF2B5EF4-FFF2-40B4-BE49-F238E27FC236}">
                <a16:creationId xmlns:a16="http://schemas.microsoft.com/office/drawing/2014/main" id="{70A19A87-9653-2E7F-A34B-1DD11071A7E0}"/>
              </a:ext>
            </a:extLst>
          </p:cNvPr>
          <p:cNvPicPr>
            <a:picLocks noChangeAspect="1"/>
          </p:cNvPicPr>
          <p:nvPr/>
        </p:nvPicPr>
        <p:blipFill>
          <a:blip r:embed="rId2"/>
          <a:stretch>
            <a:fillRect/>
          </a:stretch>
        </p:blipFill>
        <p:spPr>
          <a:xfrm>
            <a:off x="1183433" y="1787338"/>
            <a:ext cx="9596804" cy="3524250"/>
          </a:xfrm>
          <a:prstGeom prst="rect">
            <a:avLst/>
          </a:prstGeom>
        </p:spPr>
      </p:pic>
    </p:spTree>
    <p:extLst>
      <p:ext uri="{BB962C8B-B14F-4D97-AF65-F5344CB8AC3E}">
        <p14:creationId xmlns:p14="http://schemas.microsoft.com/office/powerpoint/2010/main" val="7737304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648522"/>
            <a:ext cx="9601196" cy="496009"/>
          </a:xfrm>
        </p:spPr>
        <p:txBody>
          <a:bodyPr>
            <a:normAutofit fontScale="90000"/>
          </a:bodyPr>
          <a:lstStyle/>
          <a:p>
            <a:r>
              <a:rPr lang="es-CO" sz="2800" dirty="0">
                <a:solidFill>
                  <a:srgbClr val="002060"/>
                </a:solidFill>
                <a:latin typeface="Arial Rounded MT Bold" panose="020F0704030504030204" pitchFamily="34" charset="0"/>
              </a:rPr>
              <a:t>RELACIÓN DE CONTRATOS</a:t>
            </a:r>
          </a:p>
        </p:txBody>
      </p:sp>
      <p:pic>
        <p:nvPicPr>
          <p:cNvPr id="3" name="Imagen 2">
            <a:extLst>
              <a:ext uri="{FF2B5EF4-FFF2-40B4-BE49-F238E27FC236}">
                <a16:creationId xmlns:a16="http://schemas.microsoft.com/office/drawing/2014/main" id="{CE096BCE-6A74-210B-551A-788F6DCF71F8}"/>
              </a:ext>
            </a:extLst>
          </p:cNvPr>
          <p:cNvPicPr>
            <a:picLocks noChangeAspect="1"/>
          </p:cNvPicPr>
          <p:nvPr/>
        </p:nvPicPr>
        <p:blipFill>
          <a:blip r:embed="rId2"/>
          <a:stretch>
            <a:fillRect/>
          </a:stretch>
        </p:blipFill>
        <p:spPr>
          <a:xfrm>
            <a:off x="797390" y="1765486"/>
            <a:ext cx="10597220" cy="2938359"/>
          </a:xfrm>
          <a:prstGeom prst="rect">
            <a:avLst/>
          </a:prstGeom>
        </p:spPr>
      </p:pic>
    </p:spTree>
    <p:extLst>
      <p:ext uri="{BB962C8B-B14F-4D97-AF65-F5344CB8AC3E}">
        <p14:creationId xmlns:p14="http://schemas.microsoft.com/office/powerpoint/2010/main" val="5958438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E5E49-ECE2-1791-94DB-F1F58F6976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47F0154-6F4C-0E35-12D8-50F244B29C61}"/>
              </a:ext>
            </a:extLst>
          </p:cNvPr>
          <p:cNvSpPr>
            <a:spLocks noGrp="1"/>
          </p:cNvSpPr>
          <p:nvPr>
            <p:ph type="title"/>
          </p:nvPr>
        </p:nvSpPr>
        <p:spPr>
          <a:xfrm>
            <a:off x="1295402" y="648522"/>
            <a:ext cx="9601196" cy="496009"/>
          </a:xfrm>
        </p:spPr>
        <p:txBody>
          <a:bodyPr>
            <a:normAutofit fontScale="90000"/>
          </a:bodyPr>
          <a:lstStyle/>
          <a:p>
            <a:r>
              <a:rPr lang="es-CO" sz="2800" dirty="0">
                <a:solidFill>
                  <a:srgbClr val="002060"/>
                </a:solidFill>
                <a:latin typeface="Arial Rounded MT Bold" panose="020F0704030504030204" pitchFamily="34" charset="0"/>
              </a:rPr>
              <a:t>RELACIÓN DE CONTRATOS</a:t>
            </a:r>
          </a:p>
        </p:txBody>
      </p:sp>
      <p:pic>
        <p:nvPicPr>
          <p:cNvPr id="4" name="Imagen 3">
            <a:extLst>
              <a:ext uri="{FF2B5EF4-FFF2-40B4-BE49-F238E27FC236}">
                <a16:creationId xmlns:a16="http://schemas.microsoft.com/office/drawing/2014/main" id="{FD91B989-DF12-C8A6-2342-68D348A99FC0}"/>
              </a:ext>
            </a:extLst>
          </p:cNvPr>
          <p:cNvPicPr>
            <a:picLocks noChangeAspect="1"/>
          </p:cNvPicPr>
          <p:nvPr/>
        </p:nvPicPr>
        <p:blipFill>
          <a:blip r:embed="rId2"/>
          <a:stretch>
            <a:fillRect/>
          </a:stretch>
        </p:blipFill>
        <p:spPr>
          <a:xfrm>
            <a:off x="806827" y="1328457"/>
            <a:ext cx="10643116" cy="3579719"/>
          </a:xfrm>
          <a:prstGeom prst="rect">
            <a:avLst/>
          </a:prstGeom>
        </p:spPr>
      </p:pic>
    </p:spTree>
    <p:extLst>
      <p:ext uri="{BB962C8B-B14F-4D97-AF65-F5344CB8AC3E}">
        <p14:creationId xmlns:p14="http://schemas.microsoft.com/office/powerpoint/2010/main" val="42712879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566308"/>
            <a:ext cx="9601196" cy="993552"/>
          </a:xfrm>
        </p:spPr>
        <p:txBody>
          <a:bodyPr>
            <a:normAutofit fontScale="90000"/>
          </a:bodyPr>
          <a:lstStyle/>
          <a:p>
            <a:r>
              <a:rPr lang="es-CO" sz="3000" dirty="0">
                <a:solidFill>
                  <a:srgbClr val="002060"/>
                </a:solidFill>
                <a:latin typeface="Arial Rounded MT Bold" panose="020F0704030504030204" pitchFamily="34" charset="0"/>
              </a:rPr>
              <a:t>COMPORTAMIENTO EJECUCION PRESUPUESTO POR FUENTE</a:t>
            </a:r>
          </a:p>
        </p:txBody>
      </p:sp>
      <p:pic>
        <p:nvPicPr>
          <p:cNvPr id="3" name="Imagen 2">
            <a:extLst>
              <a:ext uri="{FF2B5EF4-FFF2-40B4-BE49-F238E27FC236}">
                <a16:creationId xmlns:a16="http://schemas.microsoft.com/office/drawing/2014/main" id="{FB861DF4-A1B1-C032-AF97-B49003BE9CA6}"/>
              </a:ext>
            </a:extLst>
          </p:cNvPr>
          <p:cNvPicPr>
            <a:picLocks noChangeAspect="1"/>
          </p:cNvPicPr>
          <p:nvPr/>
        </p:nvPicPr>
        <p:blipFill>
          <a:blip r:embed="rId2"/>
          <a:stretch>
            <a:fillRect/>
          </a:stretch>
        </p:blipFill>
        <p:spPr>
          <a:xfrm>
            <a:off x="802949" y="1694329"/>
            <a:ext cx="10586102" cy="3684493"/>
          </a:xfrm>
          <a:prstGeom prst="rect">
            <a:avLst/>
          </a:prstGeom>
        </p:spPr>
      </p:pic>
    </p:spTree>
    <p:extLst>
      <p:ext uri="{BB962C8B-B14F-4D97-AF65-F5344CB8AC3E}">
        <p14:creationId xmlns:p14="http://schemas.microsoft.com/office/powerpoint/2010/main" val="37785313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39815-EA9F-E28A-5477-FEFE2898F02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F9DC22C-AE85-DE91-E04B-2178CE0BE2AF}"/>
              </a:ext>
            </a:extLst>
          </p:cNvPr>
          <p:cNvSpPr>
            <a:spLocks noGrp="1"/>
          </p:cNvSpPr>
          <p:nvPr>
            <p:ph type="title"/>
          </p:nvPr>
        </p:nvSpPr>
        <p:spPr>
          <a:xfrm>
            <a:off x="1295402" y="566308"/>
            <a:ext cx="9601196" cy="993552"/>
          </a:xfrm>
        </p:spPr>
        <p:txBody>
          <a:bodyPr>
            <a:normAutofit fontScale="90000"/>
          </a:bodyPr>
          <a:lstStyle/>
          <a:p>
            <a:r>
              <a:rPr lang="es-CO" sz="3000" dirty="0">
                <a:solidFill>
                  <a:srgbClr val="002060"/>
                </a:solidFill>
                <a:latin typeface="Arial Rounded MT Bold" panose="020F0704030504030204" pitchFamily="34" charset="0"/>
              </a:rPr>
              <a:t>INGRESOS, PAGOS-EJECUCIONES PRESUPUESTALES</a:t>
            </a:r>
          </a:p>
        </p:txBody>
      </p:sp>
      <p:graphicFrame>
        <p:nvGraphicFramePr>
          <p:cNvPr id="4" name="Tabla 3">
            <a:extLst>
              <a:ext uri="{FF2B5EF4-FFF2-40B4-BE49-F238E27FC236}">
                <a16:creationId xmlns:a16="http://schemas.microsoft.com/office/drawing/2014/main" id="{DC1ACDC7-F8C4-499F-05F4-BFAF5CE39C2D}"/>
              </a:ext>
            </a:extLst>
          </p:cNvPr>
          <p:cNvGraphicFramePr>
            <a:graphicFrameLocks noGrp="1"/>
          </p:cNvGraphicFramePr>
          <p:nvPr>
            <p:extLst>
              <p:ext uri="{D42A27DB-BD31-4B8C-83A1-F6EECF244321}">
                <p14:modId xmlns:p14="http://schemas.microsoft.com/office/powerpoint/2010/main" val="2538870472"/>
              </p:ext>
            </p:extLst>
          </p:nvPr>
        </p:nvGraphicFramePr>
        <p:xfrm>
          <a:off x="1429124" y="2476499"/>
          <a:ext cx="9315076" cy="2337545"/>
        </p:xfrm>
        <a:graphic>
          <a:graphicData uri="http://schemas.openxmlformats.org/drawingml/2006/table">
            <a:tbl>
              <a:tblPr>
                <a:tableStyleId>{5C22544A-7EE6-4342-B048-85BDC9FD1C3A}</a:tableStyleId>
              </a:tblPr>
              <a:tblGrid>
                <a:gridCol w="4231976">
                  <a:extLst>
                    <a:ext uri="{9D8B030D-6E8A-4147-A177-3AD203B41FA5}">
                      <a16:colId xmlns:a16="http://schemas.microsoft.com/office/drawing/2014/main" val="3161017308"/>
                    </a:ext>
                  </a:extLst>
                </a:gridCol>
                <a:gridCol w="5083100">
                  <a:extLst>
                    <a:ext uri="{9D8B030D-6E8A-4147-A177-3AD203B41FA5}">
                      <a16:colId xmlns:a16="http://schemas.microsoft.com/office/drawing/2014/main" val="869977282"/>
                    </a:ext>
                  </a:extLst>
                </a:gridCol>
              </a:tblGrid>
              <a:tr h="467509">
                <a:tc>
                  <a:txBody>
                    <a:bodyPr/>
                    <a:lstStyle/>
                    <a:p>
                      <a:pPr algn="ctr" fontAlgn="b"/>
                      <a:r>
                        <a:rPr lang="es-CO" sz="2000" u="none" strike="noStrike">
                          <a:effectLst/>
                        </a:rPr>
                        <a:t>NOMBRE</a:t>
                      </a:r>
                      <a:endParaRPr lang="es-CO"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2000" u="none" strike="noStrike">
                          <a:effectLst/>
                        </a:rPr>
                        <a:t>ARCHIVO</a:t>
                      </a:r>
                      <a:endParaRPr lang="es-CO" sz="2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159991"/>
                  </a:ext>
                </a:extLst>
              </a:tr>
              <a:tr h="467509">
                <a:tc>
                  <a:txBody>
                    <a:bodyPr/>
                    <a:lstStyle/>
                    <a:p>
                      <a:pPr algn="l" fontAlgn="b"/>
                      <a:r>
                        <a:rPr lang="es-CO" sz="2000" u="none" strike="noStrike">
                          <a:effectLst/>
                        </a:rPr>
                        <a:t>RELACIÓN DE INGRESOS</a:t>
                      </a:r>
                      <a:endParaRPr lang="es-CO"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CO" sz="2000" u="sng" strike="noStrike">
                          <a:effectLst/>
                          <a:hlinkClick r:id="rId2" action="ppaction://hlinkfile"/>
                        </a:rPr>
                        <a:t>RELACION DE INGRESOS ANUAL.xlsx</a:t>
                      </a:r>
                      <a:endParaRPr lang="es-CO" sz="2000" b="0" i="0" u="sng" strike="noStrike">
                        <a:solidFill>
                          <a:srgbClr val="0563C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692971"/>
                  </a:ext>
                </a:extLst>
              </a:tr>
              <a:tr h="467509">
                <a:tc>
                  <a:txBody>
                    <a:bodyPr/>
                    <a:lstStyle/>
                    <a:p>
                      <a:pPr algn="l" fontAlgn="b"/>
                      <a:r>
                        <a:rPr lang="es-CO" sz="2000" u="none" strike="noStrike">
                          <a:effectLst/>
                        </a:rPr>
                        <a:t>RELACIÓN DE PAGOS</a:t>
                      </a:r>
                      <a:endParaRPr lang="es-CO"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CO" sz="2000" u="sng" strike="noStrike">
                          <a:effectLst/>
                          <a:hlinkClick r:id="rId3" action="ppaction://hlinkfile"/>
                        </a:rPr>
                        <a:t>RELACIÓN ANUAL DE PAGOS.xlsx</a:t>
                      </a:r>
                      <a:endParaRPr lang="es-CO" sz="2000" b="0" i="0" u="sng" strike="noStrike">
                        <a:solidFill>
                          <a:srgbClr val="0563C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95835"/>
                  </a:ext>
                </a:extLst>
              </a:tr>
              <a:tr h="467509">
                <a:tc>
                  <a:txBody>
                    <a:bodyPr/>
                    <a:lstStyle/>
                    <a:p>
                      <a:pPr algn="l" fontAlgn="b"/>
                      <a:r>
                        <a:rPr lang="es-CO" sz="2000" u="none" strike="noStrike">
                          <a:effectLst/>
                        </a:rPr>
                        <a:t>EJECUCIÓN DE INGRESOS</a:t>
                      </a:r>
                      <a:endParaRPr lang="es-CO"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CO" sz="2000" u="sng" strike="noStrike">
                          <a:effectLst/>
                          <a:hlinkClick r:id="rId4" action="ppaction://hlinkfile"/>
                        </a:rPr>
                        <a:t>EJECUCION ANUAL DE INGRESOS.xlsx</a:t>
                      </a:r>
                      <a:endParaRPr lang="es-CO" sz="2000" b="0" i="0" u="sng" strike="noStrike">
                        <a:solidFill>
                          <a:srgbClr val="0563C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468772"/>
                  </a:ext>
                </a:extLst>
              </a:tr>
              <a:tr h="467509">
                <a:tc>
                  <a:txBody>
                    <a:bodyPr/>
                    <a:lstStyle/>
                    <a:p>
                      <a:pPr algn="l" fontAlgn="b"/>
                      <a:r>
                        <a:rPr lang="es-CO" sz="2000" u="none" strike="noStrike">
                          <a:effectLst/>
                        </a:rPr>
                        <a:t>EJECUCIÓN DE GASTOS</a:t>
                      </a:r>
                      <a:endParaRPr lang="es-CO"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2000" u="sng" strike="noStrike" dirty="0">
                          <a:effectLst/>
                          <a:hlinkClick r:id="rId5" action="ppaction://hlinkfile"/>
                        </a:rPr>
                        <a:t>EJECUCIÓN DE GASTOS ANUAL.xlsx</a:t>
                      </a:r>
                      <a:endParaRPr lang="es-MX" sz="2000" b="0" i="0" u="sng" strike="noStrike" dirty="0">
                        <a:solidFill>
                          <a:srgbClr val="0563C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72387"/>
                  </a:ext>
                </a:extLst>
              </a:tr>
            </a:tbl>
          </a:graphicData>
        </a:graphic>
      </p:graphicFrame>
    </p:spTree>
    <p:extLst>
      <p:ext uri="{BB962C8B-B14F-4D97-AF65-F5344CB8AC3E}">
        <p14:creationId xmlns:p14="http://schemas.microsoft.com/office/powerpoint/2010/main" val="4954215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1434</TotalTime>
  <Words>727</Words>
  <Application>Microsoft Office PowerPoint</Application>
  <PresentationFormat>Panorámica</PresentationFormat>
  <Paragraphs>68</Paragraphs>
  <Slides>18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Arial Black</vt:lpstr>
      <vt:lpstr>Arial Rounded MT Bold</vt:lpstr>
      <vt:lpstr>Bauhaus 93</vt:lpstr>
      <vt:lpstr>Calibri</vt:lpstr>
      <vt:lpstr>Garamond</vt:lpstr>
      <vt:lpstr>Orgánico</vt:lpstr>
      <vt:lpstr>INSTITUCIÓN EDUCATIVA AGROECOLÓGICA LA PLAYA</vt:lpstr>
      <vt:lpstr>PRINCIPIO DE PUBLICIDAD EN LA PLANEACION CONTRACTUAL</vt:lpstr>
      <vt:lpstr>PUBLICACIÓN PLAN ANUAL DE ADQUISICIONES VIGENCIA 2024</vt:lpstr>
      <vt:lpstr>INGRESOS 2024</vt:lpstr>
      <vt:lpstr>DISTRIBUCIÓN DE LOS INGRESOS EN LA EJECUCIÓN DE GASTOS Y COMPORTAMIENTO PRESUPUESTAL ANUAL</vt:lpstr>
      <vt:lpstr>RELACIÓN DE CONTRATOS</vt:lpstr>
      <vt:lpstr>RELACIÓN DE CONTRATOS</vt:lpstr>
      <vt:lpstr>COMPORTAMIENTO EJECUCION PRESUPUESTO POR FUENTE</vt:lpstr>
      <vt:lpstr>INGRESOS, PAGOS-EJECUCIONES PRESUPUESTALES</vt:lpstr>
      <vt:lpstr>Presentación de PowerPoint</vt:lpstr>
      <vt:lpstr>Presentación de PowerPoint</vt:lpstr>
      <vt:lpstr>Presentación de PowerPoint</vt:lpstr>
      <vt:lpstr>Presentación de PowerPoint</vt:lpstr>
      <vt:lpstr>Presentación de PowerPoint</vt:lpstr>
      <vt:lpstr>MODELO CONTRACTUAL I.E.</vt:lpstr>
      <vt:lpstr>OBLIGACIONES TRIBUTARIAS</vt:lpstr>
      <vt:lpstr>OBLIGACIONES TRIBUTARIAS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INSTITUCIÓN EDUCATIVA SUCRE</dc:title>
  <dc:creator>Anna Luisa</dc:creator>
  <cp:lastModifiedBy>Anna Luisa Quitiaquez</cp:lastModifiedBy>
  <cp:revision>102</cp:revision>
  <dcterms:created xsi:type="dcterms:W3CDTF">2019-06-03T18:23:58Z</dcterms:created>
  <dcterms:modified xsi:type="dcterms:W3CDTF">2025-03-11T23:58:03Z</dcterms:modified>
</cp:coreProperties>
</file>